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421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565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43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614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176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7635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34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549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743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581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913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452DA-F338-49B3-B47D-7D5FB3771AB6}" type="datetimeFigureOut">
              <a:rPr lang="es-CO" smtClean="0"/>
              <a:t>17/03/2014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59AC9-9D13-4782-AD81-98A7AE0653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788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a/a1/VirgenRocasDeSues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66247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3792" y="116632"/>
            <a:ext cx="7772400" cy="1470025"/>
          </a:xfrm>
        </p:spPr>
        <p:txBody>
          <a:bodyPr/>
          <a:lstStyle/>
          <a:p>
            <a:r>
              <a:rPr lang="es-CO" dirty="0" smtClean="0">
                <a:solidFill>
                  <a:srgbClr val="FF0000"/>
                </a:solidFill>
              </a:rPr>
              <a:t>Transilvania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90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248472"/>
          </a:xfrm>
        </p:spPr>
        <p:txBody>
          <a:bodyPr>
            <a:normAutofit lnSpcReduction="10000"/>
          </a:bodyPr>
          <a:lstStyle/>
          <a:p>
            <a:r>
              <a:rPr lang="es-CO" dirty="0" smtClean="0"/>
              <a:t>Composición </a:t>
            </a:r>
            <a:r>
              <a:rPr lang="es-CO" dirty="0" smtClean="0"/>
              <a:t>estocástica</a:t>
            </a:r>
            <a:r>
              <a:rPr lang="es-CO" dirty="0"/>
              <a:t> </a:t>
            </a:r>
            <a:r>
              <a:rPr lang="es-CO" dirty="0" smtClean="0"/>
              <a:t>para acordeón diatónico en La, armónicas en Do y en La, </a:t>
            </a:r>
            <a:r>
              <a:rPr lang="es-CO" dirty="0" err="1" smtClean="0"/>
              <a:t>darbouka</a:t>
            </a:r>
            <a:r>
              <a:rPr lang="es-CO" dirty="0" smtClean="0"/>
              <a:t>, percusión menor, banjo, guitarra folk, bajo eléctrico y órgano MIDI.</a:t>
            </a:r>
            <a:r>
              <a:rPr lang="es-CO" dirty="0" smtClean="0"/>
              <a:t> Degeneración </a:t>
            </a:r>
            <a:r>
              <a:rPr lang="es-CO" dirty="0" err="1" smtClean="0"/>
              <a:t>motívica</a:t>
            </a:r>
            <a:r>
              <a:rPr lang="es-CO" dirty="0" smtClean="0"/>
              <a:t> que se da a partir de una cuadrícula donde los colores en las casillas representan opciones de permutaciones y sus probabilidades de ocurrir.</a:t>
            </a:r>
          </a:p>
          <a:p>
            <a:pPr marL="0" indent="0">
              <a:buNone/>
            </a:pPr>
            <a:r>
              <a:rPr lang="es-CO" dirty="0" smtClean="0"/>
              <a:t> </a:t>
            </a:r>
            <a:endParaRPr lang="es-CO" u="sng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9901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CO" dirty="0" smtClean="0"/>
              <a:t>Permutaciones rítmicas </a:t>
            </a:r>
            <a:endParaRPr lang="es-CO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2952328" cy="379946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941168"/>
            <a:ext cx="4453128" cy="171907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3131840" y="1484784"/>
            <a:ext cx="613661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«En 1917, el gran zoólogo escocés </a:t>
            </a:r>
            <a:r>
              <a:rPr lang="es-CO" dirty="0" err="1" smtClean="0"/>
              <a:t>D’Arcy</a:t>
            </a:r>
            <a:r>
              <a:rPr lang="es-CO" dirty="0" smtClean="0"/>
              <a:t> Thompson </a:t>
            </a:r>
          </a:p>
          <a:p>
            <a:r>
              <a:rPr lang="es-CO" dirty="0" smtClean="0"/>
              <a:t> (…) introdujo su famoso «método de las transformaciones».</a:t>
            </a:r>
          </a:p>
          <a:p>
            <a:r>
              <a:rPr lang="es-CO" dirty="0" smtClean="0"/>
              <a:t>Podía dibujar un animal sobre papel cuadriculado y luego </a:t>
            </a:r>
          </a:p>
          <a:p>
            <a:r>
              <a:rPr lang="es-CO" dirty="0" smtClean="0"/>
              <a:t>distorsionar el papel siguiendo fórmulas matemáticas, </a:t>
            </a:r>
          </a:p>
          <a:p>
            <a:r>
              <a:rPr lang="es-CO" dirty="0" smtClean="0"/>
              <a:t>para mostrar que la forma del animal original se había </a:t>
            </a:r>
          </a:p>
          <a:p>
            <a:r>
              <a:rPr lang="es-CO" dirty="0" smtClean="0"/>
              <a:t>convertido en otro animal parecido.»  </a:t>
            </a:r>
          </a:p>
          <a:p>
            <a:r>
              <a:rPr lang="es-CO" dirty="0" smtClean="0"/>
              <a:t>Richard </a:t>
            </a:r>
            <a:r>
              <a:rPr lang="es-CO" dirty="0" err="1" smtClean="0"/>
              <a:t>Dawkins</a:t>
            </a:r>
            <a:r>
              <a:rPr lang="es-CO" dirty="0" smtClean="0"/>
              <a:t> sobre </a:t>
            </a:r>
            <a:r>
              <a:rPr lang="es-CO" dirty="0" err="1" smtClean="0"/>
              <a:t>D’Arcy</a:t>
            </a:r>
            <a:r>
              <a:rPr lang="es-CO" dirty="0" smtClean="0"/>
              <a:t> Thompson; </a:t>
            </a:r>
            <a:r>
              <a:rPr lang="es-CO" i="1" dirty="0" smtClean="0"/>
              <a:t>El mayor espectáculo </a:t>
            </a:r>
          </a:p>
          <a:p>
            <a:r>
              <a:rPr lang="es-CO" i="1" dirty="0" smtClean="0"/>
              <a:t>sobre la tierra</a:t>
            </a:r>
            <a:r>
              <a:rPr lang="es-CO" dirty="0" smtClean="0"/>
              <a:t>, 2009.</a:t>
            </a:r>
          </a:p>
          <a:p>
            <a:endParaRPr lang="es-CO" dirty="0" smtClean="0"/>
          </a:p>
          <a:p>
            <a:r>
              <a:rPr lang="es-CO" dirty="0" smtClean="0"/>
              <a:t>-</a:t>
            </a:r>
            <a:r>
              <a:rPr lang="es-CO" b="1" dirty="0" smtClean="0"/>
              <a:t>Se pueden alterar las proporciones de una cosa sin </a:t>
            </a:r>
          </a:p>
          <a:p>
            <a:r>
              <a:rPr lang="es-CO" b="1" dirty="0" smtClean="0"/>
              <a:t>comprometer su estructura fundamental.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85875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00B050"/>
                </a:solidFill>
              </a:rPr>
              <a:t>Casilla verde</a:t>
            </a: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dirty="0" smtClean="0"/>
              <a:t>♩♩♩♩♩♩♩♩  </a:t>
            </a:r>
            <a:r>
              <a:rPr lang="es-CO" sz="2800" dirty="0" smtClean="0"/>
              <a:t>Cuatro segmentos.</a:t>
            </a:r>
          </a:p>
          <a:p>
            <a:endParaRPr lang="es-CO" sz="2800" dirty="0"/>
          </a:p>
          <a:p>
            <a:r>
              <a:rPr lang="es-CO" sz="2800" dirty="0" smtClean="0"/>
              <a:t>Densidad: alta</a:t>
            </a:r>
          </a:p>
          <a:p>
            <a:r>
              <a:rPr lang="es-CO" sz="2800" dirty="0" smtClean="0">
                <a:latin typeface="+mj-lt"/>
              </a:rPr>
              <a:t>Posibilidades de permutaciones rítmicas para cada segmento (multiplicar por…): x0.25 (1/6); x0.5 (1/6); x1 (1/6); x1.5 (1/6); x2 (1/6); x3 (1/6).</a:t>
            </a:r>
          </a:p>
          <a:p>
            <a:r>
              <a:rPr lang="es-CO" sz="2800" dirty="0" smtClean="0">
                <a:latin typeface="+mj-lt"/>
              </a:rPr>
              <a:t>Probabilidad de inversión: 65%</a:t>
            </a:r>
          </a:p>
          <a:p>
            <a:r>
              <a:rPr lang="es-CO" sz="2800" dirty="0" smtClean="0">
                <a:latin typeface="+mj-lt"/>
              </a:rPr>
              <a:t>Trasposición: dado de doce. El número indica cuantos nodos salta hacia arriba. Si se agotan los nodos se vuelve sobre sí mismo. No aplica para la percusión ni para el acordeón. </a:t>
            </a:r>
            <a:endParaRPr lang="es-CO" sz="2800" dirty="0">
              <a:latin typeface="+mj-lt"/>
            </a:endParaRPr>
          </a:p>
        </p:txBody>
      </p:sp>
      <p:sp>
        <p:nvSpPr>
          <p:cNvPr id="5" name="4 Abrir llave"/>
          <p:cNvSpPr/>
          <p:nvPr/>
        </p:nvSpPr>
        <p:spPr>
          <a:xfrm rot="16200000">
            <a:off x="915792" y="2140073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Abrir llave"/>
          <p:cNvSpPr/>
          <p:nvPr/>
        </p:nvSpPr>
        <p:spPr>
          <a:xfrm rot="16200000">
            <a:off x="1347840" y="2135852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Abrir llave"/>
          <p:cNvSpPr/>
          <p:nvPr/>
        </p:nvSpPr>
        <p:spPr>
          <a:xfrm rot="16200000">
            <a:off x="1752026" y="2135852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Abrir llave"/>
          <p:cNvSpPr/>
          <p:nvPr/>
        </p:nvSpPr>
        <p:spPr>
          <a:xfrm rot="16200000">
            <a:off x="2148954" y="2137264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8818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FF0000"/>
                </a:solidFill>
              </a:rPr>
              <a:t>Casilla roja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♩♩♩♩♩♩♩♩ </a:t>
            </a:r>
            <a:r>
              <a:rPr lang="es-CO" sz="2800" dirty="0" smtClean="0"/>
              <a:t>Ocho segmentos.</a:t>
            </a:r>
          </a:p>
          <a:p>
            <a:r>
              <a:rPr lang="es-CO" sz="2800" dirty="0" smtClean="0"/>
              <a:t>Densidad: media</a:t>
            </a:r>
          </a:p>
          <a:p>
            <a:r>
              <a:rPr lang="es-CO" sz="2800" dirty="0" smtClean="0"/>
              <a:t>Permutación rítmica por segmento: x1 (1/2); x2 (1/2).</a:t>
            </a:r>
          </a:p>
          <a:p>
            <a:r>
              <a:rPr lang="es-CO" sz="2800" dirty="0" smtClean="0"/>
              <a:t>Probabilidad de retrogradación: 80%</a:t>
            </a:r>
          </a:p>
          <a:p>
            <a:r>
              <a:rPr lang="es-CO" sz="2800" dirty="0" smtClean="0"/>
              <a:t>Trasposición: igual que en las casillas verdes. </a:t>
            </a:r>
            <a:endParaRPr lang="es-CO" sz="2800" dirty="0"/>
          </a:p>
        </p:txBody>
      </p:sp>
      <p:sp>
        <p:nvSpPr>
          <p:cNvPr id="5" name="4 Abrir llave"/>
          <p:cNvSpPr/>
          <p:nvPr/>
        </p:nvSpPr>
        <p:spPr>
          <a:xfrm rot="16200000">
            <a:off x="859147" y="2096528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Abrir llave"/>
          <p:cNvSpPr/>
          <p:nvPr/>
        </p:nvSpPr>
        <p:spPr>
          <a:xfrm rot="16200000">
            <a:off x="1062839" y="2099391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Abrir llave"/>
          <p:cNvSpPr/>
          <p:nvPr/>
        </p:nvSpPr>
        <p:spPr>
          <a:xfrm rot="16200000">
            <a:off x="1280347" y="2104379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Abrir llave"/>
          <p:cNvSpPr/>
          <p:nvPr/>
        </p:nvSpPr>
        <p:spPr>
          <a:xfrm rot="16200000">
            <a:off x="1496371" y="2104379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Abrir llave"/>
          <p:cNvSpPr/>
          <p:nvPr/>
        </p:nvSpPr>
        <p:spPr>
          <a:xfrm rot="16200000">
            <a:off x="1712395" y="2109367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9 Abrir llave"/>
          <p:cNvSpPr/>
          <p:nvPr/>
        </p:nvSpPr>
        <p:spPr>
          <a:xfrm rot="16200000">
            <a:off x="1908433" y="2122900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Abrir llave"/>
          <p:cNvSpPr/>
          <p:nvPr/>
        </p:nvSpPr>
        <p:spPr>
          <a:xfrm rot="16200000">
            <a:off x="2072435" y="2136433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11 Abrir llave"/>
          <p:cNvSpPr/>
          <p:nvPr/>
        </p:nvSpPr>
        <p:spPr>
          <a:xfrm rot="16200000">
            <a:off x="2288459" y="2132875"/>
            <a:ext cx="205172" cy="1025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054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FFFF00"/>
                </a:solidFill>
              </a:rPr>
              <a:t>Casilla amarilla</a:t>
            </a:r>
            <a:endParaRPr lang="es-CO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♩♩♩♩♩♩♩♩ </a:t>
            </a:r>
            <a:r>
              <a:rPr lang="es-CO" sz="2800" dirty="0" smtClean="0"/>
              <a:t>Dos segmentos.</a:t>
            </a:r>
          </a:p>
          <a:p>
            <a:r>
              <a:rPr lang="es-CO" sz="2800" dirty="0" smtClean="0"/>
              <a:t>Densidad: baja</a:t>
            </a:r>
          </a:p>
          <a:p>
            <a:r>
              <a:rPr lang="es-CO" sz="2800" dirty="0" smtClean="0"/>
              <a:t>Permutación rítmica por segmento: x1 (1/3); x2 (1/3); x3 (1/3).</a:t>
            </a:r>
          </a:p>
          <a:p>
            <a:r>
              <a:rPr lang="es-CO" sz="2800" dirty="0" smtClean="0"/>
              <a:t>Posibilidades de permutación para el motivo: original (1/5); inversión (1/5); retrogradación (1/5); retrogradación invertida (1/5); primer segmento invertido y segundo con retrogradación invertida (1/5); viceversa con respecto a lo anterior (1/5).</a:t>
            </a:r>
          </a:p>
          <a:p>
            <a:endParaRPr lang="es-CO" sz="2800" dirty="0"/>
          </a:p>
        </p:txBody>
      </p:sp>
      <p:sp>
        <p:nvSpPr>
          <p:cNvPr id="5" name="4 Abrir llave"/>
          <p:cNvSpPr/>
          <p:nvPr/>
        </p:nvSpPr>
        <p:spPr>
          <a:xfrm rot="5400000" flipH="1">
            <a:off x="1145877" y="1877802"/>
            <a:ext cx="211838" cy="704408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Abrir llave"/>
          <p:cNvSpPr/>
          <p:nvPr/>
        </p:nvSpPr>
        <p:spPr>
          <a:xfrm rot="5400000" flipH="1">
            <a:off x="1992635" y="1877802"/>
            <a:ext cx="211838" cy="704408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23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/>
              <a:t>♩♩♩♩♩♩♩♩  </a:t>
            </a:r>
            <a:r>
              <a:rPr lang="es-CO" sz="2800" dirty="0" smtClean="0"/>
              <a:t>Cuatro segmentos.</a:t>
            </a:r>
          </a:p>
          <a:p>
            <a:endParaRPr lang="es-CO" dirty="0"/>
          </a:p>
          <a:p>
            <a:r>
              <a:rPr lang="es-CO" sz="2800" dirty="0" smtClean="0"/>
              <a:t>Densidad: media - alta</a:t>
            </a:r>
          </a:p>
          <a:p>
            <a:r>
              <a:rPr lang="es-CO" sz="2800" dirty="0" smtClean="0"/>
              <a:t>Cada segmento puede ser: original (1/3); invertido (1/3); retrogradación (1/3).</a:t>
            </a:r>
          </a:p>
          <a:p>
            <a:r>
              <a:rPr lang="es-CO" sz="2800" dirty="0" smtClean="0"/>
              <a:t>No se puede hacer la misma permutación rítmica dos veces seguidas en una sola aparición </a:t>
            </a:r>
            <a:r>
              <a:rPr lang="es-CO" sz="2800" dirty="0" err="1" smtClean="0"/>
              <a:t>motívica</a:t>
            </a:r>
            <a:r>
              <a:rPr lang="es-CO" sz="2800" dirty="0" smtClean="0"/>
              <a:t>.  </a:t>
            </a:r>
          </a:p>
          <a:p>
            <a:r>
              <a:rPr lang="es-CO" sz="2800" dirty="0" smtClean="0"/>
              <a:t>No hay permutaciones rítmicas en la casilla azul. </a:t>
            </a:r>
          </a:p>
          <a:p>
            <a:pPr marL="0" indent="0">
              <a:buNone/>
            </a:pPr>
            <a:r>
              <a:rPr lang="es-CO" sz="2800" dirty="0" smtClean="0"/>
              <a:t> </a:t>
            </a:r>
            <a:endParaRPr lang="es-CO" sz="28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0070C0"/>
                </a:solidFill>
              </a:rPr>
              <a:t>Casilla azul</a:t>
            </a: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4" name="3 Abrir llave"/>
          <p:cNvSpPr/>
          <p:nvPr/>
        </p:nvSpPr>
        <p:spPr>
          <a:xfrm rot="16200000">
            <a:off x="915792" y="2140073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4 Abrir llave"/>
          <p:cNvSpPr/>
          <p:nvPr/>
        </p:nvSpPr>
        <p:spPr>
          <a:xfrm rot="16200000">
            <a:off x="1347840" y="2135852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Abrir llave"/>
          <p:cNvSpPr/>
          <p:nvPr/>
        </p:nvSpPr>
        <p:spPr>
          <a:xfrm rot="16200000">
            <a:off x="1752026" y="2135852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Abrir llave"/>
          <p:cNvSpPr/>
          <p:nvPr/>
        </p:nvSpPr>
        <p:spPr>
          <a:xfrm rot="16200000">
            <a:off x="2148954" y="2137264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2850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D60093"/>
                </a:solidFill>
              </a:rPr>
              <a:t>Casilla fucsia</a:t>
            </a:r>
            <a:endParaRPr lang="es-CO" dirty="0">
              <a:solidFill>
                <a:srgbClr val="D60093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♩♩♩♩♩♩♩♩  </a:t>
            </a:r>
            <a:r>
              <a:rPr lang="es-CO" sz="2800" dirty="0" smtClean="0"/>
              <a:t>Cuatro segmentos.</a:t>
            </a:r>
          </a:p>
          <a:p>
            <a:endParaRPr lang="es-CO" dirty="0" smtClean="0"/>
          </a:p>
          <a:p>
            <a:r>
              <a:rPr lang="es-CO" sz="2800" dirty="0" smtClean="0"/>
              <a:t>Densidad: media – baja</a:t>
            </a:r>
          </a:p>
          <a:p>
            <a:r>
              <a:rPr lang="es-CO" sz="2800" dirty="0" smtClean="0"/>
              <a:t>Permutación rítmica por segmento: x1 (30%); x2 (40%); x3 (20%); x4 (10%).</a:t>
            </a:r>
          </a:p>
          <a:p>
            <a:r>
              <a:rPr lang="es-CO" sz="2800" dirty="0" smtClean="0"/>
              <a:t>Probabilidad de que el primer segmento esté invertido : 40%. A partir de este se alterna. </a:t>
            </a:r>
            <a:r>
              <a:rPr lang="es-CO" sz="2800" dirty="0" err="1" smtClean="0"/>
              <a:t>i.e</a:t>
            </a:r>
            <a:r>
              <a:rPr lang="es-CO" sz="2800" dirty="0" smtClean="0"/>
              <a:t>: invertido-original-Inv.-</a:t>
            </a:r>
            <a:r>
              <a:rPr lang="es-CO" sz="2800" dirty="0" err="1" smtClean="0"/>
              <a:t>Or</a:t>
            </a:r>
            <a:r>
              <a:rPr lang="es-CO" sz="2800" dirty="0" smtClean="0"/>
              <a:t>., o </a:t>
            </a:r>
            <a:r>
              <a:rPr lang="es-CO" sz="2800" dirty="0" err="1" smtClean="0"/>
              <a:t>Or</a:t>
            </a:r>
            <a:r>
              <a:rPr lang="es-CO" sz="2800" dirty="0" smtClean="0"/>
              <a:t>.-Inv.-</a:t>
            </a:r>
            <a:r>
              <a:rPr lang="es-CO" sz="2800" dirty="0" err="1" smtClean="0"/>
              <a:t>Or</a:t>
            </a:r>
            <a:r>
              <a:rPr lang="es-CO" sz="2800" dirty="0" smtClean="0"/>
              <a:t>.-Inv.</a:t>
            </a:r>
          </a:p>
          <a:p>
            <a:endParaRPr lang="es-CO" dirty="0"/>
          </a:p>
        </p:txBody>
      </p:sp>
      <p:sp>
        <p:nvSpPr>
          <p:cNvPr id="9" name="8 Abrir llave"/>
          <p:cNvSpPr/>
          <p:nvPr/>
        </p:nvSpPr>
        <p:spPr>
          <a:xfrm rot="16200000">
            <a:off x="915792" y="2140073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9 Abrir llave"/>
          <p:cNvSpPr/>
          <p:nvPr/>
        </p:nvSpPr>
        <p:spPr>
          <a:xfrm rot="16200000">
            <a:off x="1347840" y="2135852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Abrir llave"/>
          <p:cNvSpPr/>
          <p:nvPr/>
        </p:nvSpPr>
        <p:spPr>
          <a:xfrm rot="16200000">
            <a:off x="1752026" y="2135852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11 Abrir llave"/>
          <p:cNvSpPr/>
          <p:nvPr/>
        </p:nvSpPr>
        <p:spPr>
          <a:xfrm rot="16200000">
            <a:off x="2148954" y="2137264"/>
            <a:ext cx="327640" cy="360040"/>
          </a:xfrm>
          <a:prstGeom prst="leftBrace">
            <a:avLst>
              <a:gd name="adj1" fmla="val 8333"/>
              <a:gd name="adj2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686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7030A0"/>
                </a:solidFill>
              </a:rPr>
              <a:t>Casilla morada</a:t>
            </a:r>
            <a:endParaRPr lang="es-CO" dirty="0">
              <a:solidFill>
                <a:srgbClr val="7030A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dirty="0" smtClean="0"/>
              <a:t>♩♩♩♩♩♩♩♩ </a:t>
            </a:r>
            <a:r>
              <a:rPr lang="es-CO" sz="2800" dirty="0" smtClean="0"/>
              <a:t>Tres segmentos.</a:t>
            </a:r>
          </a:p>
          <a:p>
            <a:endParaRPr lang="es-CO" sz="2800" dirty="0"/>
          </a:p>
          <a:p>
            <a:r>
              <a:rPr lang="es-CO" sz="2800" dirty="0" smtClean="0"/>
              <a:t>Densidad: alta</a:t>
            </a:r>
          </a:p>
          <a:p>
            <a:r>
              <a:rPr lang="es-CO" sz="2800" dirty="0" smtClean="0"/>
              <a:t>Permutaciones rítmicas posibles para el segmento del medio: x0.25 (30%); x0.5 (40%); x1 (20%); x1.5 (10%). </a:t>
            </a:r>
          </a:p>
          <a:p>
            <a:r>
              <a:rPr lang="es-CO" sz="2800" dirty="0" smtClean="0"/>
              <a:t>Permutaciones en los segmentos externos: siempre serán x0.5 excepto cuando la permutación del segmento interior es x0.5 en cuyo caso no habrá permutación en los segmentos externos. </a:t>
            </a:r>
          </a:p>
          <a:p>
            <a:r>
              <a:rPr lang="es-CO" sz="2800" dirty="0" smtClean="0"/>
              <a:t>Posibilidades de permutación del motivo: retrogradación (50%); retrogradación invertida (50%).</a:t>
            </a:r>
          </a:p>
          <a:p>
            <a:endParaRPr lang="es-CO" sz="2800" dirty="0"/>
          </a:p>
        </p:txBody>
      </p:sp>
      <p:sp>
        <p:nvSpPr>
          <p:cNvPr id="4" name="3 Abrir llave"/>
          <p:cNvSpPr/>
          <p:nvPr/>
        </p:nvSpPr>
        <p:spPr>
          <a:xfrm rot="16200000">
            <a:off x="904826" y="2117663"/>
            <a:ext cx="307950" cy="3184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4 Abrir llave"/>
          <p:cNvSpPr/>
          <p:nvPr/>
        </p:nvSpPr>
        <p:spPr>
          <a:xfrm rot="16200000">
            <a:off x="2128962" y="2117663"/>
            <a:ext cx="307950" cy="3184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Cerrar llave"/>
          <p:cNvSpPr/>
          <p:nvPr/>
        </p:nvSpPr>
        <p:spPr>
          <a:xfrm rot="5400000">
            <a:off x="1550549" y="1923906"/>
            <a:ext cx="288032" cy="7258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85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Casilla anaranjada</a:t>
            </a: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/>
              <a:t>Densidad: media</a:t>
            </a:r>
          </a:p>
          <a:p>
            <a:r>
              <a:rPr lang="es-CO" dirty="0" smtClean="0"/>
              <a:t>Todas las alturas del motivo se tocan de la mas grave a la más aguda ritmo de negras (se permiten cambios de octava)</a:t>
            </a:r>
          </a:p>
          <a:p>
            <a:r>
              <a:rPr lang="es-CO" dirty="0" smtClean="0"/>
              <a:t>El motivo resultante no evoluciona. Las evoluciones de los motivos subsiguientes se harán a partir del motivo en la casilla anterior a esta (a menos que sea morada o anaranjada también).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61500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accent2">
                    <a:lumMod val="75000"/>
                  </a:schemeClr>
                </a:solidFill>
              </a:rPr>
              <a:t>Casilla vino tinto</a:t>
            </a:r>
            <a:endParaRPr lang="es-CO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Densidad: alta</a:t>
            </a:r>
          </a:p>
          <a:p>
            <a:r>
              <a:rPr lang="es-CO" dirty="0" smtClean="0"/>
              <a:t>Todas las alturas del motivo se tocan de la más aguda a la más grave en forma </a:t>
            </a:r>
            <a:r>
              <a:rPr lang="es-CO" dirty="0" err="1" smtClean="0"/>
              <a:t>atresillada</a:t>
            </a:r>
            <a:r>
              <a:rPr lang="es-CO" dirty="0" smtClean="0"/>
              <a:t>.</a:t>
            </a:r>
          </a:p>
          <a:p>
            <a:r>
              <a:rPr lang="es-CO" dirty="0" smtClean="0"/>
              <a:t>El motivo resultante no evoluciona. Aplica lo mismo que para las casillas anaranjadas. </a:t>
            </a:r>
          </a:p>
        </p:txBody>
      </p:sp>
    </p:spTree>
    <p:extLst>
      <p:ext uri="{BB962C8B-B14F-4D97-AF65-F5344CB8AC3E}">
        <p14:creationId xmlns:p14="http://schemas.microsoft.com/office/powerpoint/2010/main" val="1059715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Libertades dadas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CO" dirty="0" smtClean="0"/>
              <a:t>Me he dado una serie de libertades para labrar interés estético en la obra a pesar de sus restricciones esquemáticas.</a:t>
            </a:r>
          </a:p>
          <a:p>
            <a:r>
              <a:rPr lang="es-CO" b="1" dirty="0" smtClean="0"/>
              <a:t>Desplazamiento horizontal de motivos en el espacio disponible. </a:t>
            </a:r>
          </a:p>
          <a:p>
            <a:r>
              <a:rPr lang="es-CO" b="1" dirty="0" smtClean="0"/>
              <a:t>Dinámicas. </a:t>
            </a:r>
          </a:p>
          <a:p>
            <a:r>
              <a:rPr lang="es-CO" b="1" dirty="0" smtClean="0"/>
              <a:t>Articulaciones. </a:t>
            </a:r>
          </a:p>
          <a:p>
            <a:r>
              <a:rPr lang="es-CO" b="1" dirty="0" smtClean="0"/>
              <a:t>Posibilidad de descartar motivos que no caben en el espacio disponible. </a:t>
            </a:r>
          </a:p>
          <a:p>
            <a:r>
              <a:rPr lang="es-CO" b="1" dirty="0" smtClean="0"/>
              <a:t>Interpretación subjetiva del valor de densidad. </a:t>
            </a:r>
          </a:p>
          <a:p>
            <a:r>
              <a:rPr lang="es-CO" b="1" i="1" dirty="0" smtClean="0"/>
              <a:t>Selección </a:t>
            </a:r>
            <a:r>
              <a:rPr lang="es-CO" b="1" i="1" dirty="0" err="1" smtClean="0"/>
              <a:t>Artíficial</a:t>
            </a:r>
            <a:r>
              <a:rPr lang="es-CO" b="1" i="1" dirty="0" smtClean="0"/>
              <a:t>.</a:t>
            </a:r>
            <a:endParaRPr lang="es-CO" b="1" i="1" dirty="0"/>
          </a:p>
        </p:txBody>
      </p:sp>
    </p:spTree>
    <p:extLst>
      <p:ext uri="{BB962C8B-B14F-4D97-AF65-F5344CB8AC3E}">
        <p14:creationId xmlns:p14="http://schemas.microsoft.com/office/powerpoint/2010/main" val="2850962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Selección Artificial.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De todos los motivos mutantes que ocurren en una casilla se escoge uno ya sea por su practicidad, porque resulta atractivo, o una mezcla de ambos factores. </a:t>
            </a:r>
          </a:p>
          <a:p>
            <a:r>
              <a:rPr lang="es-CO" dirty="0" smtClean="0"/>
              <a:t>Las permutaciones en la siguiente casilla derivarán del motivo elegido de la anterior. </a:t>
            </a:r>
          </a:p>
          <a:p>
            <a:r>
              <a:rPr lang="es-CO" dirty="0" smtClean="0"/>
              <a:t>A veces es necesario derivarlos de la casilla penúltima por cuestiones de duración.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0771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Forma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La </a:t>
            </a:r>
            <a:r>
              <a:rPr lang="es-CO" dirty="0"/>
              <a:t>o</a:t>
            </a:r>
            <a:r>
              <a:rPr lang="es-CO" dirty="0" smtClean="0"/>
              <a:t>bra está en forma A B A’ .</a:t>
            </a:r>
          </a:p>
          <a:p>
            <a:r>
              <a:rPr lang="es-CO" dirty="0" smtClean="0"/>
              <a:t>Los cambios de sección están marcados por la exposición de los motivos que se van a permutar. </a:t>
            </a:r>
          </a:p>
          <a:p>
            <a:r>
              <a:rPr lang="es-CO" dirty="0" smtClean="0"/>
              <a:t>Las partes A están en el tercer modo de transposición limitada de Olivier </a:t>
            </a:r>
            <a:r>
              <a:rPr lang="es-CO" dirty="0" err="1" smtClean="0"/>
              <a:t>Messiaen</a:t>
            </a:r>
            <a:r>
              <a:rPr lang="es-CO" dirty="0" smtClean="0"/>
              <a:t> y la B en el primero (escala </a:t>
            </a:r>
            <a:r>
              <a:rPr lang="es-CO" dirty="0" err="1" smtClean="0"/>
              <a:t>hexatónica</a:t>
            </a:r>
            <a:r>
              <a:rPr lang="es-CO" dirty="0" smtClean="0"/>
              <a:t>).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8011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879499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811</Words>
  <Application>Microsoft Office PowerPoint</Application>
  <PresentationFormat>Presentación en pantalla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Transilvania</vt:lpstr>
      <vt:lpstr>Presentación de PowerPoint</vt:lpstr>
      <vt:lpstr>Permutaciones rítmicas </vt:lpstr>
      <vt:lpstr>Casilla verde</vt:lpstr>
      <vt:lpstr>Casilla roja</vt:lpstr>
      <vt:lpstr>Casilla amarilla</vt:lpstr>
      <vt:lpstr>Casilla azul</vt:lpstr>
      <vt:lpstr>Casilla fucsia</vt:lpstr>
      <vt:lpstr>Casilla morada</vt:lpstr>
      <vt:lpstr>Casilla anaranjada</vt:lpstr>
      <vt:lpstr>Casilla vino tinto</vt:lpstr>
      <vt:lpstr>Libertades dadas</vt:lpstr>
      <vt:lpstr>Selección Artificial. </vt:lpstr>
      <vt:lpstr>Forma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CoMpOsIcIoN</dc:title>
  <dc:creator>User</dc:creator>
  <cp:lastModifiedBy>User</cp:lastModifiedBy>
  <cp:revision>20</cp:revision>
  <dcterms:created xsi:type="dcterms:W3CDTF">2014-03-16T02:48:58Z</dcterms:created>
  <dcterms:modified xsi:type="dcterms:W3CDTF">2014-03-17T18:35:38Z</dcterms:modified>
</cp:coreProperties>
</file>